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58" r:id="rId5"/>
    <p:sldId id="268" r:id="rId6"/>
    <p:sldId id="269" r:id="rId7"/>
    <p:sldId id="273" r:id="rId8"/>
    <p:sldId id="265" r:id="rId9"/>
    <p:sldId id="274" r:id="rId10"/>
    <p:sldId id="267" r:id="rId11"/>
    <p:sldId id="270" r:id="rId12"/>
    <p:sldId id="296" r:id="rId13"/>
    <p:sldId id="271" r:id="rId14"/>
    <p:sldId id="272" r:id="rId15"/>
    <p:sldId id="295" r:id="rId16"/>
    <p:sldId id="294" r:id="rId17"/>
    <p:sldId id="319" r:id="rId18"/>
    <p:sldId id="321" r:id="rId19"/>
    <p:sldId id="322" r:id="rId20"/>
    <p:sldId id="323" r:id="rId21"/>
    <p:sldId id="324" r:id="rId22"/>
    <p:sldId id="262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n/Dropbox/Teaching/PSYC%20231/sigmoi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411696010735902E-2"/>
          <c:y val="3.1976134078196203E-2"/>
          <c:w val="0.918388694062793"/>
          <c:h val="0.86685357178633105"/>
        </c:manualLayout>
      </c:layout>
      <c:lineChart>
        <c:grouping val="standard"/>
        <c:varyColors val="0"/>
        <c:ser>
          <c:idx val="2"/>
          <c:order val="0"/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Sheet1!$G$2:$G$65</c:f>
              <c:numCache>
                <c:formatCode>General</c:formatCode>
                <c:ptCount val="64"/>
                <c:pt idx="0">
                  <c:v>1.99526231496888</c:v>
                </c:pt>
                <c:pt idx="1">
                  <c:v>1.620656596692762</c:v>
                </c:pt>
                <c:pt idx="2">
                  <c:v>1.435038734166447</c:v>
                </c:pt>
                <c:pt idx="3">
                  <c:v>1.316382204334237</c:v>
                </c:pt>
                <c:pt idx="4">
                  <c:v>1.2311444133449161</c:v>
                </c:pt>
                <c:pt idx="5">
                  <c:v>1.165613650690716</c:v>
                </c:pt>
                <c:pt idx="6">
                  <c:v>1.1129370181006419</c:v>
                </c:pt>
                <c:pt idx="7">
                  <c:v>1.0692345999911881</c:v>
                </c:pt>
                <c:pt idx="8">
                  <c:v>1.03211299742819</c:v>
                </c:pt>
                <c:pt idx="9">
                  <c:v>1</c:v>
                </c:pt>
                <c:pt idx="10">
                  <c:v>0.97181185901484801</c:v>
                </c:pt>
                <c:pt idx="11">
                  <c:v>0.94677248099907396</c:v>
                </c:pt>
                <c:pt idx="12">
                  <c:v>0.92430860099457901</c:v>
                </c:pt>
                <c:pt idx="13">
                  <c:v>0.90398575994580899</c:v>
                </c:pt>
                <c:pt idx="14">
                  <c:v>0.88546749329555596</c:v>
                </c:pt>
                <c:pt idx="15">
                  <c:v>0.86848836610984304</c:v>
                </c:pt>
                <c:pt idx="16">
                  <c:v>0.852835605358086</c:v>
                </c:pt>
                <c:pt idx="17">
                  <c:v>0.83833625547146395</c:v>
                </c:pt>
                <c:pt idx="18">
                  <c:v>0.82484798861272601</c:v>
                </c:pt>
                <c:pt idx="19">
                  <c:v>0.81225239635623503</c:v>
                </c:pt>
                <c:pt idx="20">
                  <c:v>0.80045000483409401</c:v>
                </c:pt>
                <c:pt idx="21">
                  <c:v>0.78935651129221795</c:v>
                </c:pt>
                <c:pt idx="22">
                  <c:v>0.778899901995461</c:v>
                </c:pt>
                <c:pt idx="23">
                  <c:v>0.76901821649563595</c:v>
                </c:pt>
                <c:pt idx="24">
                  <c:v>0.75965779293237401</c:v>
                </c:pt>
                <c:pt idx="25">
                  <c:v>0.75077187613052598</c:v>
                </c:pt>
                <c:pt idx="26">
                  <c:v>0.74231950267110103</c:v>
                </c:pt>
                <c:pt idx="27">
                  <c:v>0.73426459978789604</c:v>
                </c:pt>
                <c:pt idx="28">
                  <c:v>0.72657525104300402</c:v>
                </c:pt>
                <c:pt idx="29">
                  <c:v>0.719223093324864</c:v>
                </c:pt>
                <c:pt idx="30">
                  <c:v>0.71218281816228202</c:v>
                </c:pt>
                <c:pt idx="31">
                  <c:v>0.70543175658023205</c:v>
                </c:pt>
                <c:pt idx="32">
                  <c:v>0.69894953137044602</c:v>
                </c:pt>
                <c:pt idx="33">
                  <c:v>0.69271776415002595</c:v>
                </c:pt>
                <c:pt idx="34">
                  <c:v>0.68671982724272795</c:v>
                </c:pt>
                <c:pt idx="35">
                  <c:v>0.68094063245901004</c:v>
                </c:pt>
                <c:pt idx="36">
                  <c:v>0.67536645042988697</c:v>
                </c:pt>
                <c:pt idx="37">
                  <c:v>0.66998475538030799</c:v>
                </c:pt>
                <c:pt idx="38">
                  <c:v>0.66478409119409898</c:v>
                </c:pt>
                <c:pt idx="39">
                  <c:v>0.65975395538644699</c:v>
                </c:pt>
                <c:pt idx="40">
                  <c:v>0.65488469820781003</c:v>
                </c:pt>
                <c:pt idx="41">
                  <c:v>0.65016743458985304</c:v>
                </c:pt>
                <c:pt idx="42">
                  <c:v>0.64559396703598804</c:v>
                </c:pt>
                <c:pt idx="43">
                  <c:v>0.64115671787650197</c:v>
                </c:pt>
                <c:pt idx="44">
                  <c:v>0.63684866956664299</c:v>
                </c:pt>
                <c:pt idx="45">
                  <c:v>0.63266331191744996</c:v>
                </c:pt>
                <c:pt idx="46">
                  <c:v>0.62859459532286499</c:v>
                </c:pt>
                <c:pt idx="47">
                  <c:v>0.62463688919017901</c:v>
                </c:pt>
                <c:pt idx="48">
                  <c:v>0.62078494489987202</c:v>
                </c:pt>
                <c:pt idx="49">
                  <c:v>0.61703386272001004</c:v>
                </c:pt>
                <c:pt idx="50">
                  <c:v>0.61337906218322602</c:v>
                </c:pt>
                <c:pt idx="51">
                  <c:v>0.60981625550388696</c:v>
                </c:pt>
                <c:pt idx="52">
                  <c:v>0.60634142367157196</c:v>
                </c:pt>
                <c:pt idx="53">
                  <c:v>0.60295079490657</c:v>
                </c:pt>
                <c:pt idx="54">
                  <c:v>0.59964082520504502</c:v>
                </c:pt>
                <c:pt idx="55">
                  <c:v>0.59640818073727098</c:v>
                </c:pt>
                <c:pt idx="56">
                  <c:v>0.59324972189283798</c:v>
                </c:pt>
                <c:pt idx="57">
                  <c:v>0.59016248879281297</c:v>
                </c:pt>
                <c:pt idx="58">
                  <c:v>0.58714368811127005</c:v>
                </c:pt>
                <c:pt idx="59">
                  <c:v>0.58419068106786598</c:v>
                </c:pt>
                <c:pt idx="60">
                  <c:v>0.58130097246982104</c:v>
                </c:pt>
                <c:pt idx="61">
                  <c:v>0.57847220069605099</c:v>
                </c:pt>
                <c:pt idx="62">
                  <c:v>0.57570212852867997</c:v>
                </c:pt>
                <c:pt idx="63">
                  <c:v>0.57298863474808204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9B-204D-A9A6-36F3FC8BB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493344"/>
        <c:axId val="344496736"/>
      </c:lineChart>
      <c:catAx>
        <c:axId val="34449334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 Complexity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344496736"/>
        <c:crosses val="autoZero"/>
        <c:auto val="1"/>
        <c:lblAlgn val="ctr"/>
        <c:lblOffset val="100"/>
        <c:noMultiLvlLbl val="0"/>
      </c:catAx>
      <c:valAx>
        <c:axId val="344496736"/>
        <c:scaling>
          <c:orientation val="minMax"/>
          <c:max val="2"/>
          <c:min val="0.5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3444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910214721453304E-2"/>
          <c:y val="5.3690765926986399E-2"/>
          <c:w val="0.88806589449356399"/>
          <c:h val="0.7746121689334289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Sheet1!$R$522</c:f>
              <c:strCache>
                <c:ptCount val="1"/>
                <c:pt idx="0">
                  <c:v>Group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38100">
                <a:solidFill>
                  <a:schemeClr val="tx1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5501830472163899"/>
                  <c:y val="-0.4553180884507869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Sheet1!$Q$523:$Q$562</c:f>
              <c:numCache>
                <c:formatCode>General</c:formatCode>
                <c:ptCount val="40"/>
                <c:pt idx="0">
                  <c:v>20</c:v>
                </c:pt>
                <c:pt idx="1">
                  <c:v>25</c:v>
                </c:pt>
                <c:pt idx="2">
                  <c:v>28</c:v>
                </c:pt>
                <c:pt idx="3">
                  <c:v>30</c:v>
                </c:pt>
                <c:pt idx="4">
                  <c:v>35</c:v>
                </c:pt>
                <c:pt idx="5">
                  <c:v>45</c:v>
                </c:pt>
                <c:pt idx="6">
                  <c:v>48</c:v>
                </c:pt>
                <c:pt idx="7">
                  <c:v>50</c:v>
                </c:pt>
                <c:pt idx="8">
                  <c:v>53</c:v>
                </c:pt>
                <c:pt idx="9">
                  <c:v>59</c:v>
                </c:pt>
                <c:pt idx="10">
                  <c:v>2</c:v>
                </c:pt>
                <c:pt idx="11">
                  <c:v>4</c:v>
                </c:pt>
                <c:pt idx="12">
                  <c:v>8</c:v>
                </c:pt>
                <c:pt idx="13">
                  <c:v>10</c:v>
                </c:pt>
                <c:pt idx="14">
                  <c:v>15</c:v>
                </c:pt>
                <c:pt idx="15">
                  <c:v>26</c:v>
                </c:pt>
                <c:pt idx="16">
                  <c:v>29</c:v>
                </c:pt>
                <c:pt idx="17">
                  <c:v>34</c:v>
                </c:pt>
                <c:pt idx="18">
                  <c:v>36</c:v>
                </c:pt>
                <c:pt idx="19">
                  <c:v>39</c:v>
                </c:pt>
              </c:numCache>
            </c:numRef>
          </c:xVal>
          <c:yVal>
            <c:numRef>
              <c:f>Sheet1!$R$523:$R$562</c:f>
              <c:numCache>
                <c:formatCode>General</c:formatCode>
                <c:ptCount val="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1F-434F-A99C-21B7AC391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785568"/>
        <c:axId val="458788112"/>
      </c:scatterChart>
      <c:valAx>
        <c:axId val="45878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Predictor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788112"/>
        <c:crosses val="autoZero"/>
        <c:crossBetween val="midCat"/>
      </c:valAx>
      <c:valAx>
        <c:axId val="458788112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785568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08CEF-3374-2C4A-9E85-29172E440E48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EA9C-A4EB-9844-83BA-9A13D382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824" y="1391463"/>
            <a:ext cx="6412181" cy="1469997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686"/>
              </a:lnSpc>
              <a:defRPr sz="5078" b="1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313" y="2702865"/>
            <a:ext cx="7485143" cy="1751772"/>
          </a:xfrm>
          <a:prstGeom prst="rect">
            <a:avLst/>
          </a:prstGeom>
        </p:spPr>
        <p:txBody>
          <a:bodyPr vert="horz" lIns="0" tIns="32914" rIns="65828" bIns="32914"/>
          <a:lstStyle>
            <a:lvl1pPr marL="227379" indent="-227379" algn="l">
              <a:buSzPct val="69000"/>
              <a:buFont typeface="Lucida Grande"/>
              <a:buChar char="‣"/>
              <a:defRPr baseline="0"/>
            </a:lvl1pPr>
            <a:lvl2pPr marL="428571" indent="0" algn="ctr">
              <a:buNone/>
              <a:defRPr/>
            </a:lvl2pPr>
            <a:lvl3pPr marL="857142" indent="0" algn="ctr">
              <a:buNone/>
              <a:defRPr/>
            </a:lvl3pPr>
            <a:lvl4pPr marL="1285713" indent="0" algn="ctr">
              <a:buNone/>
              <a:defRPr/>
            </a:lvl4pPr>
            <a:lvl5pPr marL="1714284" indent="0" algn="ctr">
              <a:buNone/>
              <a:defRPr/>
            </a:lvl5pPr>
            <a:lvl6pPr marL="2142854" indent="0" algn="ctr">
              <a:buNone/>
              <a:defRPr/>
            </a:lvl6pPr>
            <a:lvl7pPr marL="2571426" indent="0" algn="ctr">
              <a:buNone/>
              <a:defRPr/>
            </a:lvl7pPr>
            <a:lvl8pPr marL="2999997" indent="0" algn="ctr">
              <a:buNone/>
              <a:defRPr/>
            </a:lvl8pPr>
            <a:lvl9pPr marL="34285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83439" y="646044"/>
            <a:ext cx="8334714" cy="397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995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8080455" y="2733261"/>
            <a:ext cx="3572020" cy="3578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936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823538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MachinE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LEarning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2760" y="2787805"/>
            <a:ext cx="7197726" cy="1405467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cap="none" dirty="0"/>
              <a:t>Computational Models In Cognitive Science:</a:t>
            </a:r>
            <a:br>
              <a:rPr lang="en-US" cap="none" dirty="0"/>
            </a:br>
            <a:endParaRPr lang="en-US" cap="none" dirty="0"/>
          </a:p>
          <a:p>
            <a:r>
              <a:rPr lang="en-US" cap="none" dirty="0"/>
              <a:t>Classification Models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325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What is Machine Learning?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9033" y="1335059"/>
            <a:ext cx="115381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Three Different Branches of machine learning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Supervised Learning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Unsupervised Learning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Reinforcement Learning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853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2B008-6DC1-CF41-8497-25E67928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97" y="2430515"/>
            <a:ext cx="12192000" cy="3974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1BE87-AEE8-1B4D-B21F-6174B075D7EC}"/>
              </a:ext>
            </a:extLst>
          </p:cNvPr>
          <p:cNvSpPr txBox="1"/>
          <p:nvPr/>
        </p:nvSpPr>
        <p:spPr>
          <a:xfrm>
            <a:off x="2038865" y="1692876"/>
            <a:ext cx="271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and Regression</a:t>
            </a:r>
          </a:p>
        </p:txBody>
      </p:sp>
    </p:spTree>
    <p:extLst>
      <p:ext uri="{BB962C8B-B14F-4D97-AF65-F5344CB8AC3E}">
        <p14:creationId xmlns:p14="http://schemas.microsoft.com/office/powerpoint/2010/main" val="18183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16" y="4455821"/>
            <a:ext cx="5304817" cy="1859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5" y="1845258"/>
            <a:ext cx="5634691" cy="477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42795-B45C-EA4F-885D-D224B6D8B3A3}"/>
              </a:ext>
            </a:extLst>
          </p:cNvPr>
          <p:cNvSpPr txBox="1"/>
          <p:nvPr/>
        </p:nvSpPr>
        <p:spPr>
          <a:xfrm>
            <a:off x="358347" y="1272746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7027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Unsupervised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2" y="824137"/>
            <a:ext cx="10178374" cy="4525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CC79E-0506-274A-9650-A0C52D14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2" y="824137"/>
            <a:ext cx="10795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3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Reinforcement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21" y="1357143"/>
            <a:ext cx="6197600" cy="3365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8142050" y="2354094"/>
            <a:ext cx="265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Neuroscience</a:t>
            </a:r>
          </a:p>
          <a:p>
            <a:r>
              <a:rPr lang="en-US" dirty="0"/>
              <a:t>Cognitive Psychology</a:t>
            </a:r>
          </a:p>
          <a:p>
            <a:r>
              <a:rPr lang="en-US" dirty="0"/>
              <a:t>Social and Group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1FBE7-87A3-104B-BDB5-45E4CA0B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532"/>
            <a:ext cx="7874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892" y="2619606"/>
            <a:ext cx="5304817" cy="1859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1" y="1317098"/>
            <a:ext cx="5634691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03"/>
            <a:ext cx="10131425" cy="1059116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accent5"/>
                </a:solidFill>
              </a:rPr>
              <a:t>Many Classification Problems </a:t>
            </a:r>
            <a:r>
              <a:rPr lang="en-US" cap="none" dirty="0" err="1">
                <a:solidFill>
                  <a:schemeClr val="accent5"/>
                </a:solidFill>
              </a:rPr>
              <a:t>Arent</a:t>
            </a:r>
            <a:r>
              <a:rPr lang="en-US" cap="none" dirty="0">
                <a:solidFill>
                  <a:schemeClr val="accent5"/>
                </a:solidFill>
              </a:rPr>
              <a:t> Easy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18" y="951498"/>
            <a:ext cx="5511693" cy="55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9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677732"/>
          </a:xfrm>
        </p:spPr>
        <p:txBody>
          <a:bodyPr/>
          <a:lstStyle/>
          <a:p>
            <a:r>
              <a:rPr lang="en-US" b="1" cap="none" dirty="0">
                <a:solidFill>
                  <a:schemeClr val="accent5"/>
                </a:solidFill>
              </a:rPr>
              <a:t>K Nearest Neighbors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102" y="2853228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7" y="1087493"/>
            <a:ext cx="6386596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1)  Pick a value for k.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2)  Find colors of k nearest neighbors.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3)  Assign the most common color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      to the gray dot.</a:t>
            </a:r>
          </a:p>
        </p:txBody>
      </p:sp>
    </p:spTree>
    <p:extLst>
      <p:ext uri="{BB962C8B-B14F-4D97-AF65-F5344CB8AC3E}">
        <p14:creationId xmlns:p14="http://schemas.microsoft.com/office/powerpoint/2010/main" val="57252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7970" y="1345322"/>
            <a:ext cx="10616838" cy="5142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344" dirty="0"/>
              <a:t>Advantages of KNN: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Simple to understand and explain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Model training phase is fast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Non-parametric (does not presume a “form” of the “decision boundary”)</a:t>
            </a:r>
          </a:p>
          <a:p>
            <a:pPr algn="l"/>
            <a:endParaRPr lang="en-US" sz="2344" dirty="0"/>
          </a:p>
          <a:p>
            <a:pPr algn="l"/>
            <a:r>
              <a:rPr lang="en-US" sz="2344" dirty="0"/>
              <a:t>Disadvantages of KNN: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Prediction phase can be slow when n is large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Parametric methods will be better than KNN if the selected form is close to the “true” form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Parametric methods tend to be better than KNN for small n and large p (in other words, KNN </a:t>
            </a:r>
            <a:r>
              <a:rPr lang="en-US" sz="2344" dirty="0" err="1"/>
              <a:t>overfits</a:t>
            </a:r>
            <a:r>
              <a:rPr lang="en-US" sz="2344" dirty="0"/>
              <a:t>)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Does not provide coefficients or p-values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Sensitive to irrelevant features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Sensitive to unscaled data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10131425" cy="677732"/>
          </a:xfrm>
          <a:prstGeom prst="rect">
            <a:avLst/>
          </a:prstGeom>
          <a:effectLst/>
        </p:spPr>
        <p:txBody>
          <a:bodyPr vert="horz" lIns="0" tIns="32914" rIns="65828" bIns="32914" rtlCol="0" anchor="ctr">
            <a:normAutofit/>
          </a:bodyPr>
          <a:lstStyle>
            <a:lvl1pPr algn="l" defTabSz="457200" rtl="0" eaLnBrk="1" latinLnBrk="0" hangingPunct="1">
              <a:lnSpc>
                <a:spcPts val="4686"/>
              </a:lnSpc>
              <a:spcBef>
                <a:spcPct val="0"/>
              </a:spcBef>
              <a:buNone/>
              <a:defRPr sz="5078" b="1" kern="1200" cap="all" baseline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cap="none" dirty="0">
                <a:solidFill>
                  <a:schemeClr val="accent5"/>
                </a:solidFill>
              </a:rPr>
              <a:t>K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190921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>
                <a:solidFill>
                  <a:srgbClr val="FFC000"/>
                </a:solidFill>
              </a:rPr>
              <a:t>Logistic Regression for Discrete Outcomes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1" y="1397698"/>
            <a:ext cx="7308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classify an outcome variable y is either belonging to or not belonging to a particular category.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255547" y="2502557"/>
          <a:ext cx="8566369" cy="4008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46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40" y="807396"/>
            <a:ext cx="11264231" cy="5172340"/>
          </a:xfrm>
        </p:spPr>
        <p:txBody>
          <a:bodyPr>
            <a:noAutofit/>
          </a:bodyPr>
          <a:lstStyle/>
          <a:p>
            <a:r>
              <a:rPr lang="en-US" sz="2400" dirty="0"/>
              <a:t>Brief Introduction to:</a:t>
            </a:r>
          </a:p>
          <a:p>
            <a:pPr lvl="1"/>
            <a:r>
              <a:rPr lang="en-US" sz="2200" dirty="0"/>
              <a:t>Data Science</a:t>
            </a:r>
          </a:p>
          <a:p>
            <a:pPr lvl="1"/>
            <a:r>
              <a:rPr lang="en-US" sz="2200" dirty="0"/>
              <a:t>Machine Learning</a:t>
            </a:r>
          </a:p>
          <a:p>
            <a:pPr lvl="1"/>
            <a:r>
              <a:rPr lang="en-US" sz="2200" dirty="0"/>
              <a:t>Computational Science</a:t>
            </a:r>
          </a:p>
          <a:p>
            <a:pPr lvl="1"/>
            <a:r>
              <a:rPr lang="en-US" sz="2200" dirty="0"/>
              <a:t>Classification Models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67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>
                <a:solidFill>
                  <a:srgbClr val="FFC000"/>
                </a:solidFill>
              </a:rPr>
              <a:t>Logistic Regression for Discrete Outcomes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082" y="1029905"/>
            <a:ext cx="675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classify an outcome variable y is either belonging to or not belonging to a particular category.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27" y="1676236"/>
            <a:ext cx="6009214" cy="48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4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669" y="242729"/>
            <a:ext cx="10131425" cy="1059116"/>
          </a:xfrm>
        </p:spPr>
        <p:txBody>
          <a:bodyPr/>
          <a:lstStyle/>
          <a:p>
            <a:r>
              <a:rPr lang="en-US" cap="none" dirty="0">
                <a:solidFill>
                  <a:srgbClr val="FFC000"/>
                </a:solidFill>
              </a:rPr>
              <a:t>Multiple Logistic Regression for Discrete Outcomes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69" y="1301845"/>
            <a:ext cx="8177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y =</a:t>
            </a:r>
            <a:r>
              <a:rPr lang="en-US" sz="2400" u="sng" dirty="0"/>
              <a:t>	   1       </a:t>
            </a:r>
            <a:r>
              <a:rPr lang="en-US" sz="2400" dirty="0"/>
              <a:t>							 </a:t>
            </a:r>
          </a:p>
          <a:p>
            <a:r>
              <a:rPr lang="en-US" sz="2400" dirty="0"/>
              <a:t>		1 + e</a:t>
            </a:r>
            <a:r>
              <a:rPr lang="en-US" sz="2400" baseline="30000" dirty="0"/>
              <a:t>-z		 </a:t>
            </a:r>
            <a:r>
              <a:rPr lang="en-US" sz="2400" dirty="0"/>
              <a:t>where z = b</a:t>
            </a:r>
            <a:r>
              <a:rPr lang="en-US" sz="2400" baseline="-25000" dirty="0"/>
              <a:t>0</a:t>
            </a:r>
            <a:r>
              <a:rPr lang="en-US" sz="2400" dirty="0"/>
              <a:t>*1 + b</a:t>
            </a:r>
            <a:r>
              <a:rPr lang="en-US" sz="2400" baseline="-25000" dirty="0"/>
              <a:t>1</a:t>
            </a:r>
            <a:r>
              <a:rPr lang="en-US" sz="2400" dirty="0"/>
              <a:t>*x</a:t>
            </a:r>
            <a:r>
              <a:rPr lang="en-US" sz="2400" baseline="-25000" dirty="0"/>
              <a:t>1</a:t>
            </a:r>
            <a:r>
              <a:rPr lang="en-US" sz="2400" dirty="0"/>
              <a:t> + </a:t>
            </a:r>
            <a:r>
              <a:rPr lang="mr-IN" sz="2400" dirty="0"/>
              <a:t>…</a:t>
            </a:r>
            <a:r>
              <a:rPr lang="en-US" sz="2400" dirty="0"/>
              <a:t> + </a:t>
            </a:r>
            <a:r>
              <a:rPr lang="en-US" sz="2400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*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+ E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75" y="2115925"/>
            <a:ext cx="6272298" cy="47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Ethical Data and Computational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9033" y="1335059"/>
            <a:ext cx="106862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point of science is to discover the truth, not to show that your pre-existing beliefs were right. So stay open minded.</a:t>
            </a:r>
          </a:p>
          <a:p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Be aware of other possible explanations of your data.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Be aware if theories other than the one you support.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Always ask yourself: “What would person X, who disagrees with my theory, say about this data, model, or explanation?”</a:t>
            </a:r>
          </a:p>
        </p:txBody>
      </p:sp>
    </p:spTree>
    <p:extLst>
      <p:ext uri="{BB962C8B-B14F-4D97-AF65-F5344CB8AC3E}">
        <p14:creationId xmlns:p14="http://schemas.microsoft.com/office/powerpoint/2010/main" val="19500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chemeClr val="accent5"/>
                </a:solidFill>
              </a:rPr>
              <a:t>Ethical Data and Computational 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772" y="1100598"/>
            <a:ext cx="111239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With Great Power Comes Great Responsibility!</a:t>
            </a:r>
            <a:endParaRPr lang="en-US" sz="3200" dirty="0"/>
          </a:p>
          <a:p>
            <a:r>
              <a:rPr lang="en-US" sz="3200" dirty="0"/>
              <a:t>You have many opportunities to manipulate your data and models to produce whatever outcome you want.</a:t>
            </a:r>
          </a:p>
          <a:p>
            <a:endParaRPr lang="en-US" dirty="0"/>
          </a:p>
          <a:p>
            <a:r>
              <a:rPr lang="en-US" sz="3200" dirty="0"/>
              <a:t>Don</a:t>
            </a:r>
            <a:r>
              <a:rPr lang="uk-UA" sz="3200" dirty="0"/>
              <a:t>’</a:t>
            </a:r>
            <a:r>
              <a:rPr lang="en-US" sz="3200" dirty="0"/>
              <a:t>t do it, because its wrong. And because you will get caught.</a:t>
            </a:r>
          </a:p>
          <a:p>
            <a:r>
              <a:rPr lang="en-US" sz="3200" dirty="0"/>
              <a:t>You can help contribute to an atmosphere that encourages ethical data science.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Write readable, commented code.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Publish your code.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Publish your data.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Document all the steps and choices you make</a:t>
            </a:r>
          </a:p>
        </p:txBody>
      </p:sp>
    </p:spTree>
    <p:extLst>
      <p:ext uri="{BB962C8B-B14F-4D97-AF65-F5344CB8AC3E}">
        <p14:creationId xmlns:p14="http://schemas.microsoft.com/office/powerpoint/2010/main" val="269268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Computational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5" y="1644194"/>
            <a:ext cx="5451451" cy="4361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8093" y="1318022"/>
            <a:ext cx="61897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Science Discipline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Psychology, Neuroscience, Biology, Economics, Political Science, Education, Business, 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u="sng" dirty="0"/>
              <a:t>Applied Mathematics &amp; Numerical Models</a:t>
            </a:r>
            <a:r>
              <a:rPr lang="en-US" sz="2400" dirty="0"/>
              <a:t>:</a:t>
            </a:r>
          </a:p>
          <a:p>
            <a:r>
              <a:rPr lang="en-US" sz="2400" dirty="0"/>
              <a:t>Probability &amp; Statistics, Calculus, Linear Algebra, Graph Theory, Information Theory, Topology, Dynamical Systems Theory, etc.</a:t>
            </a:r>
          </a:p>
          <a:p>
            <a:endParaRPr lang="en-US" dirty="0"/>
          </a:p>
          <a:p>
            <a:r>
              <a:rPr lang="en-US" sz="2400" b="1" u="sng" dirty="0"/>
              <a:t>Computer Science</a:t>
            </a:r>
            <a:r>
              <a:rPr lang="en-US" sz="2400" dirty="0"/>
              <a:t>:</a:t>
            </a:r>
          </a:p>
          <a:p>
            <a:r>
              <a:rPr lang="en-US" sz="2400" dirty="0"/>
              <a:t>Programming, Algorithms and Data Structures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595" y="175968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chemeClr val="accent5"/>
                </a:solidFill>
              </a:rPr>
              <a:t>Steps in the Data Science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705" y="1540112"/>
            <a:ext cx="9841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Defining the Question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Getting Data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Preparing Data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Exploring Data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Modeling Data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Communicating About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8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Machine Learning vs.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676" y="1671994"/>
            <a:ext cx="3240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 = mx – b</a:t>
            </a:r>
          </a:p>
          <a:p>
            <a:r>
              <a:rPr lang="en-US" sz="3200" dirty="0"/>
              <a:t>Y = b</a:t>
            </a:r>
            <a:r>
              <a:rPr lang="en-US" sz="3200" baseline="-25000" dirty="0"/>
              <a:t>0</a:t>
            </a:r>
            <a:r>
              <a:rPr lang="en-US" sz="3200" dirty="0"/>
              <a:t> + b</a:t>
            </a:r>
            <a:r>
              <a:rPr lang="en-US" sz="3200" baseline="-25000" dirty="0"/>
              <a:t>1 * 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r>
              <a:rPr lang="en-US" sz="3200" dirty="0"/>
              <a:t> + 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48" y="1798454"/>
            <a:ext cx="5562600" cy="36703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301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rgbClr val="FFC000"/>
                </a:solidFill>
              </a:rPr>
              <a:t>Machine Learning vs.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78" y="1292615"/>
            <a:ext cx="11538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Generalized Linear Model</a:t>
            </a:r>
          </a:p>
          <a:p>
            <a:endParaRPr lang="en-US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02666"/>
              </p:ext>
            </p:extLst>
          </p:nvPr>
        </p:nvGraphicFramePr>
        <p:xfrm>
          <a:off x="2625886" y="2271360"/>
          <a:ext cx="694554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16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Quantitative Predictor(s)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Qualitative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Predictor(s)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05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Quantitative </a:t>
                      </a:r>
                    </a:p>
                    <a:p>
                      <a:pPr algn="ctr"/>
                      <a:r>
                        <a:rPr lang="en-US" b="1" dirty="0"/>
                        <a:t>Outcome(s)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Regression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ANOVA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0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Qualitative Outcome(s)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  <a:p>
                      <a:pPr algn="ctr"/>
                      <a:r>
                        <a:rPr lang="en-US" dirty="0"/>
                        <a:t>Regression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Chi-Square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3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559324"/>
          </a:xfrm>
        </p:spPr>
        <p:txBody>
          <a:bodyPr>
            <a:noAutofit/>
          </a:bodyPr>
          <a:lstStyle/>
          <a:p>
            <a:r>
              <a:rPr lang="en-US" sz="4000" cap="none" dirty="0">
                <a:solidFill>
                  <a:schemeClr val="accent5"/>
                </a:solidFill>
              </a:rPr>
              <a:t>Continuum of Complexity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405" y="982717"/>
            <a:ext cx="1153816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Statistics </a:t>
            </a:r>
            <a:r>
              <a:rPr lang="en-US" sz="2400" dirty="0">
                <a:sym typeface="Wingdings"/>
              </a:rPr>
              <a:t> Machine Learning  Computational Models</a:t>
            </a:r>
          </a:p>
          <a:p>
            <a:endParaRPr lang="en-US" sz="2400" dirty="0">
              <a:sym typeface="Wingdings"/>
            </a:endParaRPr>
          </a:p>
          <a:p>
            <a:endParaRPr lang="en-US" sz="24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Statistics are about using data to make inferences and predictions</a:t>
            </a:r>
          </a:p>
          <a:p>
            <a:endParaRPr lang="en-US" sz="2400" dirty="0">
              <a:sym typeface="Wingdings"/>
            </a:endParaRPr>
          </a:p>
          <a:p>
            <a:endParaRPr lang="en-US" sz="24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Machine learning is what we tend call it when the learning or data representation gets more complex, like: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ym typeface="Wingdings"/>
              </a:rPr>
              <a:t>a deep neural network rather than simple logistic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ym typeface="Wingdings"/>
              </a:rPr>
              <a:t>using many predictors to predict many outcomes.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ym typeface="Wingding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ym typeface="Wingding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ym typeface="Wingdings"/>
              </a:rPr>
              <a:t>Computational modeling or computational science is what we tend to call it when we are moving beyond descriptive explanations, and trying to model or simulate the process</a:t>
            </a:r>
            <a:endParaRPr lang="en-US" sz="24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103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33"/>
            <a:ext cx="10131425" cy="777341"/>
          </a:xfrm>
        </p:spPr>
        <p:txBody>
          <a:bodyPr/>
          <a:lstStyle/>
          <a:p>
            <a:r>
              <a:rPr lang="en-US" cap="none" dirty="0">
                <a:solidFill>
                  <a:schemeClr val="accent5"/>
                </a:solidFill>
              </a:rPr>
              <a:t>Model Space</a:t>
            </a:r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/>
          </p:nvPr>
        </p:nvGraphicFramePr>
        <p:xfrm>
          <a:off x="175217" y="1032694"/>
          <a:ext cx="7915236" cy="5560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138059" y="30081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2335" y="300819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72335" y="421767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3099" y="179870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7" name="Oval 26"/>
          <p:cNvSpPr/>
          <p:nvPr/>
        </p:nvSpPr>
        <p:spPr>
          <a:xfrm>
            <a:off x="1998235" y="1928504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998235" y="316939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998235" y="436012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14656" y="316939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96739" y="1948070"/>
            <a:ext cx="2456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(Parsimony)</a:t>
            </a:r>
          </a:p>
          <a:p>
            <a:r>
              <a:rPr lang="en-US" dirty="0"/>
              <a:t>Correctness</a:t>
            </a:r>
          </a:p>
          <a:p>
            <a:r>
              <a:rPr lang="en-US" dirty="0"/>
              <a:t>Their Ratio</a:t>
            </a:r>
          </a:p>
        </p:txBody>
      </p:sp>
    </p:spTree>
    <p:extLst>
      <p:ext uri="{BB962C8B-B14F-4D97-AF65-F5344CB8AC3E}">
        <p14:creationId xmlns:p14="http://schemas.microsoft.com/office/powerpoint/2010/main" val="355647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22" grpId="0"/>
      <p:bldP spid="23" grpId="0"/>
      <p:bldP spid="24" grpId="0"/>
      <p:bldP spid="25" grpId="0"/>
      <p:bldP spid="27" grpId="0" animBg="1"/>
      <p:bldP spid="30" grpId="0" animBg="1"/>
      <p:bldP spid="31" grpId="0" animBg="1"/>
      <p:bldP spid="3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cap="none" dirty="0">
                <a:solidFill>
                  <a:srgbClr val="FFC000"/>
                </a:solidFill>
              </a:rPr>
              <a:t>Instrumentalism Vs. Realism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7" y="1148154"/>
            <a:ext cx="10131425" cy="3649133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dirty="0"/>
              <a:t>What is the point of a model? Or really, of science in general?</a:t>
            </a:r>
          </a:p>
          <a:p>
            <a:pPr marL="0" indent="0">
              <a:buNone/>
            </a:pPr>
            <a:r>
              <a:rPr lang="en-US" dirty="0"/>
              <a:t>Prediction?</a:t>
            </a:r>
          </a:p>
          <a:p>
            <a:pPr marL="0" indent="0">
              <a:buNone/>
            </a:pPr>
            <a:r>
              <a:rPr lang="en-US" dirty="0"/>
              <a:t>Explanation?</a:t>
            </a:r>
          </a:p>
          <a:p>
            <a:pPr marL="0" indent="0">
              <a:buNone/>
            </a:pPr>
            <a:r>
              <a:rPr lang="en-US" dirty="0"/>
              <a:t> Accurate depiction of reality?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Thirst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7056" y="4293704"/>
            <a:ext cx="1914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Salt Level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Water Level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Body Temperature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5589" y="4313582"/>
            <a:ext cx="2419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Seeking Behavior</a:t>
            </a:r>
          </a:p>
          <a:p>
            <a:endParaRPr lang="en-US" dirty="0"/>
          </a:p>
          <a:p>
            <a:r>
              <a:rPr lang="en-US" dirty="0"/>
              <a:t>Dry Mouth</a:t>
            </a:r>
          </a:p>
          <a:p>
            <a:endParaRPr lang="en-US" dirty="0"/>
          </a:p>
          <a:p>
            <a:r>
              <a:rPr lang="en-US" dirty="0"/>
              <a:t>Dry Skin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25934" y="3827960"/>
            <a:ext cx="28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Model has 6 Parameters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58357" y="6199653"/>
            <a:ext cx="489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Quality = Prediction Error / # of 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3048" y="4868880"/>
            <a:ext cx="7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Thirst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661811" y="4500749"/>
            <a:ext cx="4748012" cy="1104294"/>
            <a:chOff x="3661811" y="4500749"/>
            <a:chExt cx="4748012" cy="1104294"/>
          </a:xfrm>
        </p:grpSpPr>
        <p:cxnSp>
          <p:nvCxnSpPr>
            <p:cNvPr id="20" name="Straight Connector 19"/>
            <p:cNvCxnSpPr>
              <a:endCxn id="6" idx="1"/>
            </p:cNvCxnSpPr>
            <p:nvPr/>
          </p:nvCxnSpPr>
          <p:spPr>
            <a:xfrm>
              <a:off x="3661811" y="4504084"/>
              <a:ext cx="2041237" cy="5494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6" idx="1"/>
            </p:cNvCxnSpPr>
            <p:nvPr/>
          </p:nvCxnSpPr>
          <p:spPr>
            <a:xfrm>
              <a:off x="3708263" y="5035074"/>
              <a:ext cx="1994785" cy="184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6" idx="1"/>
            </p:cNvCxnSpPr>
            <p:nvPr/>
          </p:nvCxnSpPr>
          <p:spPr>
            <a:xfrm flipV="1">
              <a:off x="3708263" y="5053546"/>
              <a:ext cx="1994785" cy="551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5038" y="4500749"/>
              <a:ext cx="1994785" cy="551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" idx="3"/>
            </p:cNvCxnSpPr>
            <p:nvPr/>
          </p:nvCxnSpPr>
          <p:spPr>
            <a:xfrm flipV="1">
              <a:off x="6415038" y="5052246"/>
              <a:ext cx="1994785" cy="1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" idx="3"/>
            </p:cNvCxnSpPr>
            <p:nvPr/>
          </p:nvCxnSpPr>
          <p:spPr>
            <a:xfrm>
              <a:off x="6415038" y="5053546"/>
              <a:ext cx="1994785" cy="551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492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1304</TotalTime>
  <Words>667</Words>
  <Application>Microsoft Macintosh PowerPoint</Application>
  <PresentationFormat>Widescreen</PresentationFormat>
  <Paragraphs>162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Lucida Grande</vt:lpstr>
      <vt:lpstr>PFDinTextCompPro-Italic</vt:lpstr>
      <vt:lpstr>Celestial</vt:lpstr>
      <vt:lpstr>MachinE LEarning</vt:lpstr>
      <vt:lpstr>Today’s Outline</vt:lpstr>
      <vt:lpstr>Computational Science</vt:lpstr>
      <vt:lpstr>Steps in the Data Science Process</vt:lpstr>
      <vt:lpstr>Machine Learning vs. Statistics</vt:lpstr>
      <vt:lpstr>Machine Learning vs. Statistics</vt:lpstr>
      <vt:lpstr>Continuum of Complexity</vt:lpstr>
      <vt:lpstr>Model Space</vt:lpstr>
      <vt:lpstr>Instrumentalism Vs. Realism</vt:lpstr>
      <vt:lpstr>What is Machine Learning?</vt:lpstr>
      <vt:lpstr>Supervised Learning</vt:lpstr>
      <vt:lpstr>Supervised Learning</vt:lpstr>
      <vt:lpstr>Unsupervised Learning</vt:lpstr>
      <vt:lpstr>Reinforcement Learning</vt:lpstr>
      <vt:lpstr>Supervised Learning</vt:lpstr>
      <vt:lpstr>Many Classification Problems Arent Easy</vt:lpstr>
      <vt:lpstr>K Nearest Neighbors</vt:lpstr>
      <vt:lpstr>PowerPoint Presentation</vt:lpstr>
      <vt:lpstr>Logistic Regression for Discrete Outcomes</vt:lpstr>
      <vt:lpstr>Logistic Regression for Discrete Outcomes</vt:lpstr>
      <vt:lpstr>Multiple Logistic Regression for Discrete Outcomes</vt:lpstr>
      <vt:lpstr>Ethical Data and Computational Science</vt:lpstr>
      <vt:lpstr>Ethical Data and Computational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 231-1</dc:title>
  <dc:creator>Jon Willits</dc:creator>
  <cp:lastModifiedBy>Willits, Jon Anthony</cp:lastModifiedBy>
  <cp:revision>18</cp:revision>
  <dcterms:created xsi:type="dcterms:W3CDTF">2017-04-02T17:26:31Z</dcterms:created>
  <dcterms:modified xsi:type="dcterms:W3CDTF">2019-04-09T20:28:24Z</dcterms:modified>
</cp:coreProperties>
</file>